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75" r:id="rId10"/>
    <p:sldId id="262" r:id="rId11"/>
    <p:sldId id="263" r:id="rId12"/>
    <p:sldId id="268" r:id="rId13"/>
    <p:sldId id="269" r:id="rId14"/>
    <p:sldId id="270" r:id="rId15"/>
    <p:sldId id="271" r:id="rId16"/>
    <p:sldId id="272" r:id="rId17"/>
    <p:sldId id="265" r:id="rId18"/>
    <p:sldId id="264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9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8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9ED36-08A2-448B-A514-3267911CB3C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DE1AE-9C5F-47C2-9E0D-5EC4D9847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from </a:t>
            </a:r>
            <a:r>
              <a:rPr lang="en-US" dirty="0" err="1" smtClean="0"/>
              <a:t>williams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DE1AE-9C5F-47C2-9E0D-5EC4D98475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DE1AE-9C5F-47C2-9E0D-5EC4D98475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CA3-03C3-49E2-9911-7670995DA100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D2D-357C-49DF-89D6-CC3CC907729C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1F86-CA33-477B-B39C-DBC7EAA9CC72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FC98-2047-4478-8966-A901E5C621DF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ACA-EB4D-4C1F-A661-980593E52EAC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3813-095E-4F27-896A-FB55242E816F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2BF4-3A4B-4A31-9AC6-C5B9A11A68CA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04A-D02B-46C5-9079-B786024E80D5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3669-B493-45CA-8ED8-D24AB389E323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D92-D486-4F4E-9F15-827501BF533B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6C51-0D6E-4EAF-A60B-426BE2CC3263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E83D-D72B-4277-90A2-E781DF93EB8D}" type="datetime1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</a:rPr>
              <a:t>FRETTING WEAR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					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				GAURAV SETH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				ME II YEAR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				08996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RELATED TERMS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Fretting fatigue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Fretting corrosion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MODES OF FRETTING WEAR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81000" y="2438400"/>
            <a:ext cx="8268609" cy="286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MECHANISM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4251"/>
          <a:stretch>
            <a:fillRect/>
          </a:stretch>
        </p:blipFill>
        <p:spPr bwMode="auto">
          <a:xfrm>
            <a:off x="457200" y="1676400"/>
            <a:ext cx="8174354" cy="496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ELASTIC MODEL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5844"/>
            <a:ext cx="6934200" cy="497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ELASTO-PLASTIC MODEL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09774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FACTORS AFFECTING</a:t>
            </a:r>
            <a:endParaRPr lang="en-US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More than 50 parameters play a part!!!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Most of them are interdependent (thankfully)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The important factors are :-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(a)	Amplitude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(b)	No. of cycles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(c)	Frequency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(d)	Material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(e)	Contact temperature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(f)	Stress field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(g)	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TO DETECT</a:t>
            </a:r>
            <a:endParaRPr lang="en-US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unaided eye :-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(a)	Corroded stained surfaces where 	damage on one surface is mirror image of 	mating surface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(b)	Loose, </a:t>
            </a:r>
            <a:r>
              <a:rPr lang="en-US" sz="2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coloured</a:t>
            </a:r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debris around real 	contact areas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(c)  	Rouge </a:t>
            </a:r>
            <a:r>
              <a:rPr lang="en-US" sz="2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coloured</a:t>
            </a:r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films, debris, grease 	or oil 	for steel</a:t>
            </a:r>
          </a:p>
          <a:p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Microscopically :- </a:t>
            </a:r>
            <a:r>
              <a:rPr lang="en-US" sz="2600" dirty="0" smtClean="0">
                <a:solidFill>
                  <a:srgbClr val="FFFF00"/>
                </a:solidFill>
              </a:rPr>
              <a:t>Thick films of oxide and metal. Red and black for steel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Oil Analysis :- Identify metal oxide (ferric oxide for steel) by X-ray diffraction </a:t>
            </a:r>
            <a:endParaRPr lang="en-US" sz="2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PREVENTION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Reduce or stop vibration by tighter fit or higher load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Improve lubrication 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Use oil of lower viscosity 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err="1" smtClean="0">
                <a:solidFill>
                  <a:srgbClr val="FFFF00"/>
                </a:solidFill>
              </a:rPr>
              <a:t>Relubricate</a:t>
            </a:r>
            <a:r>
              <a:rPr lang="en-US" sz="2800" dirty="0" smtClean="0">
                <a:solidFill>
                  <a:srgbClr val="FFFF00"/>
                </a:solidFill>
              </a:rPr>
              <a:t> frequently 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Use oxidation inhibitors in oil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…</a:t>
            </a:r>
            <a:r>
              <a:rPr lang="en-US" b="1" u="sng" dirty="0" smtClean="0">
                <a:solidFill>
                  <a:srgbClr val="FFFF00"/>
                </a:solidFill>
              </a:rPr>
              <a:t>CONTD.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3716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heat treatment (thermal hardening)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	Disadvantage – substrate needs to be heated to high temperatures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Adding an alloying element (carburizing, </a:t>
            </a:r>
            <a:r>
              <a:rPr lang="en-US" sz="2600" dirty="0" err="1" smtClean="0">
                <a:solidFill>
                  <a:srgbClr val="FFFF00"/>
                </a:solidFill>
              </a:rPr>
              <a:t>nitriding</a:t>
            </a:r>
            <a:r>
              <a:rPr lang="en-US" sz="2600" dirty="0" smtClean="0">
                <a:solidFill>
                  <a:srgbClr val="FFFF00"/>
                </a:solidFill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</a:rPr>
              <a:t>carbo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nitriding</a:t>
            </a:r>
            <a:r>
              <a:rPr lang="en-US" sz="2600" dirty="0" smtClean="0">
                <a:solidFill>
                  <a:srgbClr val="FFFF00"/>
                </a:solidFill>
              </a:rPr>
              <a:t>, etc.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Use wear resistant coatings. Fretting wear can be mitigated by hard coatings, e.g. , carbides, at small fretting amplitudes.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Prevailing wear mechanism needs to be recognized for coating optimization.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REFERENCES</a:t>
            </a:r>
            <a:endParaRPr lang="en-IN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FFFF00"/>
                </a:solidFill>
              </a:rPr>
              <a:t>Williams, J. A. </a:t>
            </a:r>
            <a:r>
              <a:rPr lang="en-IN" sz="2800" dirty="0" smtClean="0">
                <a:solidFill>
                  <a:srgbClr val="FFFF00"/>
                </a:solidFill>
              </a:rPr>
              <a:t>(1994), </a:t>
            </a:r>
            <a:r>
              <a:rPr lang="en-IN" sz="2800" i="1" dirty="0" smtClean="0">
                <a:solidFill>
                  <a:srgbClr val="FFFF00"/>
                </a:solidFill>
              </a:rPr>
              <a:t>Engineering </a:t>
            </a:r>
            <a:r>
              <a:rPr lang="en-IN" sz="2800" i="1" dirty="0" err="1" smtClean="0">
                <a:solidFill>
                  <a:srgbClr val="FFFF00"/>
                </a:solidFill>
              </a:rPr>
              <a:t>Tribology</a:t>
            </a:r>
            <a:r>
              <a:rPr lang="en-IN" sz="2800" i="1" dirty="0" smtClean="0">
                <a:solidFill>
                  <a:srgbClr val="FFFF00"/>
                </a:solidFill>
              </a:rPr>
              <a:t>, </a:t>
            </a:r>
            <a:r>
              <a:rPr lang="en-IN" sz="2800" dirty="0" smtClean="0">
                <a:solidFill>
                  <a:srgbClr val="FFFF00"/>
                </a:solidFill>
              </a:rPr>
              <a:t>Oxford University Press, New York</a:t>
            </a:r>
          </a:p>
          <a:p>
            <a:r>
              <a:rPr lang="en-IN" sz="2800" b="1" dirty="0" err="1" smtClean="0">
                <a:solidFill>
                  <a:srgbClr val="FFFF00"/>
                </a:solidFill>
              </a:rPr>
              <a:t>Stachowiak</a:t>
            </a:r>
            <a:r>
              <a:rPr lang="en-IN" sz="2800" b="1" dirty="0" smtClean="0">
                <a:solidFill>
                  <a:srgbClr val="FFFF00"/>
                </a:solidFill>
              </a:rPr>
              <a:t> G.W. and </a:t>
            </a:r>
            <a:r>
              <a:rPr lang="en-IN" sz="2800" b="1" dirty="0" err="1" smtClean="0">
                <a:solidFill>
                  <a:srgbClr val="FFFF00"/>
                </a:solidFill>
              </a:rPr>
              <a:t>Batchelor</a:t>
            </a:r>
            <a:r>
              <a:rPr lang="en-IN" sz="2800" b="1" dirty="0" smtClean="0">
                <a:solidFill>
                  <a:srgbClr val="FFFF00"/>
                </a:solidFill>
              </a:rPr>
              <a:t> A.W. </a:t>
            </a:r>
            <a:r>
              <a:rPr lang="en-IN" sz="2800" dirty="0" smtClean="0">
                <a:solidFill>
                  <a:srgbClr val="FFFF00"/>
                </a:solidFill>
              </a:rPr>
              <a:t>(2005), </a:t>
            </a:r>
            <a:r>
              <a:rPr lang="en-IN" sz="2800" i="1" dirty="0" smtClean="0">
                <a:solidFill>
                  <a:srgbClr val="FFFF00"/>
                </a:solidFill>
              </a:rPr>
              <a:t>Engineering </a:t>
            </a:r>
            <a:r>
              <a:rPr lang="en-IN" sz="2800" i="1" dirty="0" err="1" smtClean="0">
                <a:solidFill>
                  <a:srgbClr val="FFFF00"/>
                </a:solidFill>
              </a:rPr>
              <a:t>Tribology</a:t>
            </a:r>
            <a:r>
              <a:rPr lang="en-IN" sz="2800" i="1" dirty="0" smtClean="0">
                <a:solidFill>
                  <a:srgbClr val="FFFF00"/>
                </a:solidFill>
              </a:rPr>
              <a:t>, </a:t>
            </a:r>
            <a:r>
              <a:rPr lang="en-IN" sz="2800" dirty="0" smtClean="0">
                <a:solidFill>
                  <a:srgbClr val="FFFF00"/>
                </a:solidFill>
              </a:rPr>
              <a:t>3</a:t>
            </a:r>
            <a:r>
              <a:rPr lang="en-IN" sz="2800" baseline="30000" dirty="0" smtClean="0">
                <a:solidFill>
                  <a:srgbClr val="FFFF00"/>
                </a:solidFill>
              </a:rPr>
              <a:t>rd</a:t>
            </a:r>
            <a:r>
              <a:rPr lang="en-IN" sz="2800" dirty="0" smtClean="0">
                <a:solidFill>
                  <a:srgbClr val="FFFF00"/>
                </a:solidFill>
              </a:rPr>
              <a:t> ed., Elsevier, Oxford, UK</a:t>
            </a:r>
          </a:p>
          <a:p>
            <a:r>
              <a:rPr lang="en-IN" sz="2800" b="1" dirty="0" err="1" smtClean="0">
                <a:solidFill>
                  <a:srgbClr val="FFFF00"/>
                </a:solidFill>
              </a:rPr>
              <a:t>Berthier</a:t>
            </a:r>
            <a:r>
              <a:rPr lang="en-IN" sz="2800" b="1" dirty="0" smtClean="0">
                <a:solidFill>
                  <a:srgbClr val="FFFF00"/>
                </a:solidFill>
              </a:rPr>
              <a:t> Y., Vincent L. and </a:t>
            </a:r>
            <a:r>
              <a:rPr lang="en-IN" sz="2800" b="1" dirty="0" err="1" smtClean="0">
                <a:solidFill>
                  <a:srgbClr val="FFFF00"/>
                </a:solidFill>
              </a:rPr>
              <a:t>Godet</a:t>
            </a:r>
            <a:r>
              <a:rPr lang="en-IN" sz="2800" b="1" dirty="0" smtClean="0">
                <a:solidFill>
                  <a:srgbClr val="FFFF00"/>
                </a:solidFill>
              </a:rPr>
              <a:t> M. </a:t>
            </a:r>
            <a:r>
              <a:rPr lang="en-IN" sz="2800" dirty="0" smtClean="0">
                <a:solidFill>
                  <a:srgbClr val="FFFF00"/>
                </a:solidFill>
              </a:rPr>
              <a:t>(1989), </a:t>
            </a:r>
            <a:r>
              <a:rPr lang="en-IN" sz="2800" i="1" dirty="0" smtClean="0">
                <a:solidFill>
                  <a:srgbClr val="FFFF00"/>
                </a:solidFill>
              </a:rPr>
              <a:t>Fretting Fatigue and Fretting </a:t>
            </a:r>
            <a:r>
              <a:rPr lang="en-IN" sz="2800" i="1" dirty="0" smtClean="0">
                <a:solidFill>
                  <a:srgbClr val="FFFF00"/>
                </a:solidFill>
              </a:rPr>
              <a:t>Wear</a:t>
            </a:r>
            <a:endParaRPr lang="en-IN" sz="2800" i="1" dirty="0" smtClean="0">
              <a:solidFill>
                <a:srgbClr val="FFFF00"/>
              </a:solidFill>
            </a:endParaRPr>
          </a:p>
          <a:p>
            <a:r>
              <a:rPr lang="en-IN" sz="2800" dirty="0" smtClean="0">
                <a:solidFill>
                  <a:srgbClr val="FFFF00"/>
                </a:solidFill>
              </a:rPr>
              <a:t>www.google.com</a:t>
            </a:r>
          </a:p>
          <a:p>
            <a:r>
              <a:rPr lang="en-IN" sz="2800" dirty="0" smtClean="0">
                <a:solidFill>
                  <a:srgbClr val="FFFF00"/>
                </a:solidFill>
              </a:rPr>
              <a:t>www.wikipedia.com</a:t>
            </a:r>
            <a:endParaRPr lang="en-IN" sz="2800" dirty="0" smtClean="0">
              <a:solidFill>
                <a:srgbClr val="FFFF00"/>
              </a:solidFill>
            </a:endParaRPr>
          </a:p>
          <a:p>
            <a:endParaRPr lang="en-IN" sz="2800" dirty="0" smtClean="0">
              <a:solidFill>
                <a:srgbClr val="FFFF00"/>
              </a:solidFill>
            </a:endParaRPr>
          </a:p>
          <a:p>
            <a:endParaRPr lang="en-IN" sz="2800" dirty="0" smtClean="0">
              <a:solidFill>
                <a:srgbClr val="FFFF00"/>
              </a:solidFill>
            </a:endParaRPr>
          </a:p>
          <a:p>
            <a:endParaRPr lang="en-IN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CONTENTS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Introduction to wear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Definition of fretting wear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Mechanism and modes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Factors affecting fretting wear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Prevention and control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References</a:t>
            </a:r>
          </a:p>
          <a:p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			   </a:t>
            </a:r>
            <a:r>
              <a:rPr lang="en-US" sz="4400" b="1" u="sng" dirty="0" smtClean="0">
                <a:solidFill>
                  <a:srgbClr val="FFFF00"/>
                </a:solidFill>
              </a:rPr>
              <a:t>THANK YOU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			   </a:t>
            </a:r>
            <a:r>
              <a:rPr lang="en-US" sz="4400" b="1" u="sng" dirty="0" smtClean="0">
                <a:solidFill>
                  <a:srgbClr val="FFFF00"/>
                </a:solidFill>
              </a:rPr>
              <a:t>THANK YOU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			   </a:t>
            </a:r>
            <a:r>
              <a:rPr lang="en-US" sz="4400" b="1" u="sng" dirty="0" smtClean="0">
                <a:solidFill>
                  <a:srgbClr val="FFFF00"/>
                </a:solidFill>
              </a:rPr>
              <a:t>THANK YOU</a:t>
            </a:r>
            <a:endParaRPr lang="en-IN" sz="4400" b="1" u="sng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WEAR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Removal of material from one or both surfaces in relative motion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It is a system response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Can be desirable or undesirable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High friction doesn’t always mean high wear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WEAR MECHANISMS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Adhesive wear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Abrasive wear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Corrosive wear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Fatigue wear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WEAR PROCESS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Particle detachment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Third body formation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Particle ejection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FRETTING WEAR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Fretting – Small amplitude (</a:t>
            </a:r>
            <a:r>
              <a:rPr lang="el-GR" sz="2800" dirty="0" smtClean="0">
                <a:solidFill>
                  <a:srgbClr val="FFFF00"/>
                </a:solidFill>
              </a:rPr>
              <a:t>~</a:t>
            </a:r>
            <a:r>
              <a:rPr lang="en-US" sz="2800" dirty="0" smtClean="0">
                <a:solidFill>
                  <a:srgbClr val="FFFF00"/>
                </a:solidFill>
              </a:rPr>
              <a:t> a few microns) oscillatory motion, normally tangential.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IN" sz="2800" dirty="0" smtClean="0">
                <a:solidFill>
                  <a:srgbClr val="FFFF00"/>
                </a:solidFill>
                <a:cs typeface="Times New Roman" pitchFamily="18" charset="0"/>
              </a:rPr>
              <a:t>Loss of material as debris arising due to fretting is called as fretting wear.</a:t>
            </a:r>
            <a:r>
              <a:rPr lang="en-IN" sz="2800" dirty="0" smtClean="0"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IN" sz="2800" dirty="0" smtClean="0">
              <a:cs typeface="Times New Roman" pitchFamily="18" charset="0"/>
            </a:endParaRPr>
          </a:p>
          <a:p>
            <a:r>
              <a:rPr lang="en-IN" sz="2800" dirty="0" smtClean="0">
                <a:solidFill>
                  <a:srgbClr val="FFFF00"/>
                </a:solidFill>
                <a:cs typeface="Times New Roman" pitchFamily="18" charset="0"/>
              </a:rPr>
              <a:t>The wear debris produced are often retained within the contact due to small amplitude sliding.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…</a:t>
            </a:r>
            <a:r>
              <a:rPr lang="en-US" b="1" u="sng" dirty="0" smtClean="0">
                <a:solidFill>
                  <a:srgbClr val="FFFF00"/>
                </a:solidFill>
              </a:rPr>
              <a:t>CONTD.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 smtClean="0">
                <a:solidFill>
                  <a:srgbClr val="FFFF00"/>
                </a:solidFill>
                <a:cs typeface="Times New Roman" pitchFamily="18" charset="0"/>
              </a:rPr>
              <a:t>Accumulated wear debris accelerates the wear process by abrasion.</a:t>
            </a:r>
          </a:p>
          <a:p>
            <a:endParaRPr lang="en-IN" sz="28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n-IN" sz="2800" dirty="0" smtClean="0">
                <a:solidFill>
                  <a:srgbClr val="FFFF00"/>
                </a:solidFill>
                <a:cs typeface="Times New Roman" pitchFamily="18" charset="0"/>
              </a:rPr>
              <a:t>Significant localised damage.</a:t>
            </a:r>
          </a:p>
          <a:p>
            <a:endParaRPr lang="en-IN" sz="28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Leads to loss of clearance in many applications.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Can also cause jamming when the debris is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strongly held in the contact. </a:t>
            </a:r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…</a:t>
            </a:r>
            <a:r>
              <a:rPr lang="en-US" b="1" u="sng" dirty="0" smtClean="0">
                <a:solidFill>
                  <a:srgbClr val="FFFF00"/>
                </a:solidFill>
              </a:rPr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Found in all contacts subject to vibration.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Encountered in all quasi-static loaded assemblies such as </a:t>
            </a:r>
            <a:r>
              <a:rPr lang="en-US" sz="2800" dirty="0" err="1" smtClean="0">
                <a:solidFill>
                  <a:srgbClr val="FFFF00"/>
                </a:solidFill>
              </a:rPr>
              <a:t>splines</a:t>
            </a:r>
            <a:r>
              <a:rPr lang="en-US" sz="2800" dirty="0" smtClean="0">
                <a:solidFill>
                  <a:srgbClr val="FFFF00"/>
                </a:solidFill>
              </a:rPr>
              <a:t> , keys, bearing races, shafts, </a:t>
            </a:r>
            <a:r>
              <a:rPr lang="en-US" sz="2800" dirty="0" err="1" smtClean="0">
                <a:solidFill>
                  <a:srgbClr val="FFFF00"/>
                </a:solidFill>
              </a:rPr>
              <a:t>orthopaedic</a:t>
            </a:r>
            <a:r>
              <a:rPr lang="en-US" sz="2800" dirty="0" smtClean="0">
                <a:solidFill>
                  <a:srgbClr val="FFFF00"/>
                </a:solidFill>
              </a:rPr>
              <a:t> implants, turbine blade roots, nuclear reactor components, power plant machinery,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 descr="H:\imag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3886199" cy="2576717"/>
          </a:xfrm>
          <a:prstGeom prst="rect">
            <a:avLst/>
          </a:prstGeom>
          <a:noFill/>
        </p:spPr>
      </p:pic>
      <p:pic>
        <p:nvPicPr>
          <p:cNvPr id="1028" name="Picture 4" descr="http://www.nskamericas.com/cps/nsk/na_en/p/images/content/P24-1-NSK-Wear_3_web_rdax_95.jpg"/>
          <p:cNvPicPr>
            <a:picLocks noChangeAspect="1" noChangeArrowheads="1"/>
          </p:cNvPicPr>
          <p:nvPr/>
        </p:nvPicPr>
        <p:blipFill>
          <a:blip r:embed="rId3"/>
          <a:srcRect t="26923"/>
          <a:stretch>
            <a:fillRect/>
          </a:stretch>
        </p:blipFill>
        <p:spPr bwMode="auto">
          <a:xfrm>
            <a:off x="5029200" y="228600"/>
            <a:ext cx="3601452" cy="2631830"/>
          </a:xfrm>
          <a:prstGeom prst="rect">
            <a:avLst/>
          </a:prstGeom>
          <a:noFill/>
        </p:spPr>
      </p:pic>
      <p:pic>
        <p:nvPicPr>
          <p:cNvPr id="1030" name="Picture 6" descr="http://www.flyapro.com/35mm%20fretting%20li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" y="3429000"/>
            <a:ext cx="3759993" cy="2684721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1" name="Picture 7" descr="C:\Users\IISC\Desktop\P25-1-NSK-Fretting_1_web.jpg"/>
          <p:cNvPicPr>
            <a:picLocks noChangeAspect="1" noChangeArrowheads="1"/>
          </p:cNvPicPr>
          <p:nvPr/>
        </p:nvPicPr>
        <p:blipFill>
          <a:blip r:embed="rId5"/>
          <a:srcRect t="32400"/>
          <a:stretch>
            <a:fillRect/>
          </a:stretch>
        </p:blipFill>
        <p:spPr bwMode="auto">
          <a:xfrm>
            <a:off x="4953000" y="3505200"/>
            <a:ext cx="3795684" cy="2565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363</Words>
  <Application>Microsoft Office PowerPoint</Application>
  <PresentationFormat>On-screen Show (4:3)</PresentationFormat>
  <Paragraphs>138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FRETTING WEAR</vt:lpstr>
      <vt:lpstr>CONTENTS</vt:lpstr>
      <vt:lpstr>WEAR</vt:lpstr>
      <vt:lpstr>WEAR MECHANISMS</vt:lpstr>
      <vt:lpstr>WEAR PROCESS</vt:lpstr>
      <vt:lpstr>FRETTING WEAR</vt:lpstr>
      <vt:lpstr>…CONTD.</vt:lpstr>
      <vt:lpstr>…CONTD.</vt:lpstr>
      <vt:lpstr>Slide 9</vt:lpstr>
      <vt:lpstr>RELATED TERMS</vt:lpstr>
      <vt:lpstr>MODES OF FRETTING WEAR</vt:lpstr>
      <vt:lpstr>MECHANISM</vt:lpstr>
      <vt:lpstr>ELASTIC MODEL</vt:lpstr>
      <vt:lpstr>ELASTO-PLASTIC MODEL</vt:lpstr>
      <vt:lpstr>FACTORS AFFECTING</vt:lpstr>
      <vt:lpstr>HOW TO DETECT</vt:lpstr>
      <vt:lpstr>PREVENTION</vt:lpstr>
      <vt:lpstr>…CONTD.</vt:lpstr>
      <vt:lpstr>REFERENCES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FRETTING WEAR</dc:title>
  <dc:creator>Gaurav</dc:creator>
  <cp:lastModifiedBy>dell</cp:lastModifiedBy>
  <cp:revision>45</cp:revision>
  <dcterms:created xsi:type="dcterms:W3CDTF">2006-08-16T00:00:00Z</dcterms:created>
  <dcterms:modified xsi:type="dcterms:W3CDTF">2012-11-09T05:46:31Z</dcterms:modified>
</cp:coreProperties>
</file>